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40" r:id="rId3"/>
    <p:sldId id="341" r:id="rId4"/>
    <p:sldId id="353" r:id="rId5"/>
    <p:sldId id="352" r:id="rId6"/>
    <p:sldId id="342" r:id="rId7"/>
    <p:sldId id="343" r:id="rId8"/>
    <p:sldId id="344" r:id="rId9"/>
    <p:sldId id="257" r:id="rId10"/>
    <p:sldId id="346" r:id="rId11"/>
    <p:sldId id="351" r:id="rId12"/>
    <p:sldId id="348" r:id="rId13"/>
    <p:sldId id="349" r:id="rId14"/>
  </p:sldIdLst>
  <p:sldSz cx="18288000" cy="10287000"/>
  <p:notesSz cx="6858000" cy="9144000"/>
  <p:embeddedFontLst>
    <p:embeddedFont>
      <p:font typeface="Arial Rounded MT Bold" panose="020F0704030504030204" pitchFamily="34" charset="0"/>
      <p:regular r:id="rId16"/>
    </p:embeddedFont>
    <p:embeddedFont>
      <p:font typeface="Poppins Light" panose="00000400000000000000" pitchFamily="2" charset="0"/>
      <p:regular r:id="rId17"/>
      <p:italic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53"/>
            <p14:sldId id="352"/>
            <p14:sldId id="342"/>
            <p14:sldId id="343"/>
            <p14:sldId id="344"/>
            <p14:sldId id="257"/>
            <p14:sldId id="346"/>
            <p14:sldId id="351"/>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151"/>
    <a:srgbClr val="604A7B"/>
    <a:srgbClr val="F79646"/>
    <a:srgbClr val="C00000"/>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27/1/2024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12139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[Student]</a:t>
            </a:r>
          </a:p>
          <a:p>
            <a:pPr algn="ctr">
              <a:lnSpc>
                <a:spcPts val="12599"/>
              </a:lnSpc>
            </a:pPr>
            <a:r>
              <a:rPr lang="en-US" sz="9000" dirty="0">
                <a:solidFill>
                  <a:srgbClr val="1D7151"/>
                </a:solidFill>
                <a:latin typeface="TAN Mon Cheri"/>
              </a:rPr>
              <a:t>Portfolio</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26" name="Rectangle 25">
            <a:extLst>
              <a:ext uri="{FF2B5EF4-FFF2-40B4-BE49-F238E27FC236}">
                <a16:creationId xmlns:a16="http://schemas.microsoft.com/office/drawing/2014/main" id="{DB3CDE85-3CC2-1321-B1A3-1442289C75B2}"/>
              </a:ext>
            </a:extLst>
          </p:cNvPr>
          <p:cNvSpPr/>
          <p:nvPr/>
        </p:nvSpPr>
        <p:spPr>
          <a:xfrm>
            <a:off x="152400" y="559231"/>
            <a:ext cx="8695728" cy="9765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endParaRPr lang="en-SG" dirty="0"/>
          </a:p>
        </p:txBody>
      </p:sp>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TextBox 9"/>
          <p:cNvSpPr txBox="1"/>
          <p:nvPr/>
        </p:nvSpPr>
        <p:spPr>
          <a:xfrm>
            <a:off x="9704352" y="1423635"/>
            <a:ext cx="8001000" cy="1276503"/>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Loads the next question for every correct response</a:t>
            </a:r>
          </a:p>
          <a:p>
            <a:pPr algn="just">
              <a:lnSpc>
                <a:spcPct val="250000"/>
              </a:lnSpc>
            </a:pPr>
            <a:r>
              <a:rPr lang="en-US" dirty="0">
                <a:solidFill>
                  <a:srgbClr val="545454"/>
                </a:solidFill>
                <a:latin typeface="Poppins Light"/>
              </a:rPr>
              <a:t>If wrong answer is given or time runs out, end gameplay.</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Gameplay</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953414" y="6437261"/>
            <a:ext cx="3470769" cy="1952307"/>
          </a:xfrm>
          <a:prstGeom prst="rect">
            <a:avLst/>
          </a:prstGeom>
        </p:spPr>
      </p:pic>
      <p:sp>
        <p:nvSpPr>
          <p:cNvPr id="7" name="Rectangle 6">
            <a:extLst>
              <a:ext uri="{FF2B5EF4-FFF2-40B4-BE49-F238E27FC236}">
                <a16:creationId xmlns:a16="http://schemas.microsoft.com/office/drawing/2014/main" id="{B0DA35D7-24E0-3FF6-35A3-CF0E1A0FAF54}"/>
              </a:ext>
            </a:extLst>
          </p:cNvPr>
          <p:cNvSpPr/>
          <p:nvPr/>
        </p:nvSpPr>
        <p:spPr>
          <a:xfrm>
            <a:off x="2935581" y="8200058"/>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 Screen</a:t>
            </a:r>
          </a:p>
        </p:txBody>
      </p:sp>
      <p:sp>
        <p:nvSpPr>
          <p:cNvPr id="19" name="Flowchart: Decision 18">
            <a:extLst>
              <a:ext uri="{FF2B5EF4-FFF2-40B4-BE49-F238E27FC236}">
                <a16:creationId xmlns:a16="http://schemas.microsoft.com/office/drawing/2014/main" id="{3FDF8C16-A095-CB1F-1232-33ABA8B83557}"/>
              </a:ext>
            </a:extLst>
          </p:cNvPr>
          <p:cNvSpPr/>
          <p:nvPr/>
        </p:nvSpPr>
        <p:spPr>
          <a:xfrm>
            <a:off x="2935581" y="2514110"/>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Given?</a:t>
            </a:r>
          </a:p>
        </p:txBody>
      </p:sp>
      <p:sp>
        <p:nvSpPr>
          <p:cNvPr id="20" name="Flowchart: Decision 19">
            <a:extLst>
              <a:ext uri="{FF2B5EF4-FFF2-40B4-BE49-F238E27FC236}">
                <a16:creationId xmlns:a16="http://schemas.microsoft.com/office/drawing/2014/main" id="{C549B81D-3C7E-1555-802E-D7CA4E3B7626}"/>
              </a:ext>
            </a:extLst>
          </p:cNvPr>
          <p:cNvSpPr/>
          <p:nvPr/>
        </p:nvSpPr>
        <p:spPr>
          <a:xfrm>
            <a:off x="2935581" y="1212291"/>
            <a:ext cx="3810000" cy="838200"/>
          </a:xfrm>
          <a:prstGeom prst="flowChartDecision">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If Time Left &gt; 0? </a:t>
            </a:r>
          </a:p>
        </p:txBody>
      </p:sp>
      <p:cxnSp>
        <p:nvCxnSpPr>
          <p:cNvPr id="21" name="Straight Arrow Connector 20">
            <a:extLst>
              <a:ext uri="{FF2B5EF4-FFF2-40B4-BE49-F238E27FC236}">
                <a16:creationId xmlns:a16="http://schemas.microsoft.com/office/drawing/2014/main" id="{859A8CF6-EFF6-D9F2-FAC1-32D0A819C7DE}"/>
              </a:ext>
            </a:extLst>
          </p:cNvPr>
          <p:cNvCxnSpPr>
            <a:cxnSpLocks/>
            <a:stCxn id="20" idx="2"/>
            <a:endCxn id="19" idx="0"/>
          </p:cNvCxnSpPr>
          <p:nvPr/>
        </p:nvCxnSpPr>
        <p:spPr>
          <a:xfrm>
            <a:off x="4840581" y="2050491"/>
            <a:ext cx="0" cy="463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9ED0B-C531-D2D5-914B-D35A51EE382C}"/>
              </a:ext>
            </a:extLst>
          </p:cNvPr>
          <p:cNvCxnSpPr>
            <a:cxnSpLocks/>
            <a:stCxn id="72" idx="2"/>
            <a:endCxn id="80" idx="0"/>
          </p:cNvCxnSpPr>
          <p:nvPr/>
        </p:nvCxnSpPr>
        <p:spPr>
          <a:xfrm>
            <a:off x="4840581" y="4770077"/>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3A3E13-29BF-396B-852D-D74FE7DC2636}"/>
              </a:ext>
            </a:extLst>
          </p:cNvPr>
          <p:cNvSpPr/>
          <p:nvPr/>
        </p:nvSpPr>
        <p:spPr>
          <a:xfrm>
            <a:off x="1219200" y="1601102"/>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SG" dirty="0"/>
          </a:p>
        </p:txBody>
      </p:sp>
      <p:cxnSp>
        <p:nvCxnSpPr>
          <p:cNvPr id="67" name="Connector: Elbow 66">
            <a:extLst>
              <a:ext uri="{FF2B5EF4-FFF2-40B4-BE49-F238E27FC236}">
                <a16:creationId xmlns:a16="http://schemas.microsoft.com/office/drawing/2014/main" id="{9F790868-8F34-CBE3-9240-481D192189AA}"/>
              </a:ext>
            </a:extLst>
          </p:cNvPr>
          <p:cNvCxnSpPr>
            <a:cxnSpLocks/>
            <a:stCxn id="80" idx="1"/>
            <a:endCxn id="65" idx="2"/>
          </p:cNvCxnSpPr>
          <p:nvPr/>
        </p:nvCxnSpPr>
        <p:spPr>
          <a:xfrm rot="10800000">
            <a:off x="1257301" y="1661681"/>
            <a:ext cx="1678281" cy="43656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23A8936-ACCB-4D1A-93B4-E448BE2D30C8}"/>
              </a:ext>
            </a:extLst>
          </p:cNvPr>
          <p:cNvCxnSpPr>
            <a:cxnSpLocks/>
            <a:stCxn id="19" idx="1"/>
            <a:endCxn id="65" idx="2"/>
          </p:cNvCxnSpPr>
          <p:nvPr/>
        </p:nvCxnSpPr>
        <p:spPr>
          <a:xfrm rot="10800000">
            <a:off x="1257301" y="1661680"/>
            <a:ext cx="1678281" cy="127153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7942E386-F63A-29D7-273C-B1FE3A2E6108}"/>
              </a:ext>
            </a:extLst>
          </p:cNvPr>
          <p:cNvSpPr/>
          <p:nvPr/>
        </p:nvSpPr>
        <p:spPr>
          <a:xfrm>
            <a:off x="2935581" y="3931877"/>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Correct?</a:t>
            </a:r>
          </a:p>
        </p:txBody>
      </p:sp>
      <p:cxnSp>
        <p:nvCxnSpPr>
          <p:cNvPr id="75" name="Connector: Elbow 74">
            <a:extLst>
              <a:ext uri="{FF2B5EF4-FFF2-40B4-BE49-F238E27FC236}">
                <a16:creationId xmlns:a16="http://schemas.microsoft.com/office/drawing/2014/main" id="{51A53F70-7A77-7B79-B189-30962A46E705}"/>
              </a:ext>
            </a:extLst>
          </p:cNvPr>
          <p:cNvCxnSpPr>
            <a:cxnSpLocks/>
            <a:stCxn id="72" idx="3"/>
            <a:endCxn id="79" idx="0"/>
          </p:cNvCxnSpPr>
          <p:nvPr/>
        </p:nvCxnSpPr>
        <p:spPr>
          <a:xfrm>
            <a:off x="6745581" y="4350977"/>
            <a:ext cx="1239917" cy="423046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09FDC4E-9F65-06E9-BE3C-D2640F152BBA}"/>
              </a:ext>
            </a:extLst>
          </p:cNvPr>
          <p:cNvSpPr/>
          <p:nvPr/>
        </p:nvSpPr>
        <p:spPr>
          <a:xfrm>
            <a:off x="7947398" y="8581440"/>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a:extLst>
              <a:ext uri="{FF2B5EF4-FFF2-40B4-BE49-F238E27FC236}">
                <a16:creationId xmlns:a16="http://schemas.microsoft.com/office/drawing/2014/main" id="{4D6AAF90-E8CE-D78A-59A4-219CC77519FC}"/>
              </a:ext>
            </a:extLst>
          </p:cNvPr>
          <p:cNvSpPr/>
          <p:nvPr/>
        </p:nvSpPr>
        <p:spPr>
          <a:xfrm>
            <a:off x="2935581" y="5608277"/>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Increase Score by 1</a:t>
            </a:r>
          </a:p>
          <a:p>
            <a:pPr algn="ctr"/>
            <a:r>
              <a:rPr lang="en-SG" dirty="0">
                <a:solidFill>
                  <a:schemeClr val="bg1"/>
                </a:solidFill>
                <a:latin typeface="Poppins Light" panose="00000400000000000000" pitchFamily="2" charset="0"/>
                <a:cs typeface="Poppins Light" panose="00000400000000000000" pitchFamily="2" charset="0"/>
              </a:rPr>
              <a:t>Load next Question</a:t>
            </a:r>
          </a:p>
        </p:txBody>
      </p:sp>
      <p:cxnSp>
        <p:nvCxnSpPr>
          <p:cNvPr id="85" name="Straight Arrow Connector 84">
            <a:extLst>
              <a:ext uri="{FF2B5EF4-FFF2-40B4-BE49-F238E27FC236}">
                <a16:creationId xmlns:a16="http://schemas.microsoft.com/office/drawing/2014/main" id="{2D3FBAA0-2BC1-BBA6-346E-4E184E53A883}"/>
              </a:ext>
            </a:extLst>
          </p:cNvPr>
          <p:cNvCxnSpPr>
            <a:cxnSpLocks/>
            <a:stCxn id="19" idx="2"/>
            <a:endCxn id="72" idx="0"/>
          </p:cNvCxnSpPr>
          <p:nvPr/>
        </p:nvCxnSpPr>
        <p:spPr>
          <a:xfrm>
            <a:off x="4840581" y="3352310"/>
            <a:ext cx="0" cy="57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DD05F1A-8E86-F65C-9C71-DF2A0E7D745E}"/>
              </a:ext>
            </a:extLst>
          </p:cNvPr>
          <p:cNvCxnSpPr>
            <a:cxnSpLocks/>
            <a:stCxn id="79" idx="0"/>
            <a:endCxn id="20" idx="3"/>
          </p:cNvCxnSpPr>
          <p:nvPr/>
        </p:nvCxnSpPr>
        <p:spPr>
          <a:xfrm rot="16200000" flipV="1">
            <a:off x="3890516" y="4486457"/>
            <a:ext cx="6950049" cy="123991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5019934-9485-56A5-F990-EF8679282356}"/>
              </a:ext>
            </a:extLst>
          </p:cNvPr>
          <p:cNvCxnSpPr>
            <a:cxnSpLocks/>
            <a:stCxn id="65" idx="3"/>
            <a:endCxn id="20" idx="1"/>
          </p:cNvCxnSpPr>
          <p:nvPr/>
        </p:nvCxnSpPr>
        <p:spPr>
          <a:xfrm>
            <a:off x="1295400" y="1631391"/>
            <a:ext cx="1640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F50AA0A-FB66-CC3E-9EA2-3AD716BE5589}"/>
              </a:ext>
            </a:extLst>
          </p:cNvPr>
          <p:cNvCxnSpPr>
            <a:cxnSpLocks/>
            <a:stCxn id="79" idx="1"/>
            <a:endCxn id="7" idx="3"/>
          </p:cNvCxnSpPr>
          <p:nvPr/>
        </p:nvCxnSpPr>
        <p:spPr>
          <a:xfrm flipH="1">
            <a:off x="6745581" y="8611729"/>
            <a:ext cx="1201817" cy="74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CF0C3DF-0AD2-FC15-32B9-8845FC3CC214}"/>
              </a:ext>
            </a:extLst>
          </p:cNvPr>
          <p:cNvCxnSpPr>
            <a:cxnSpLocks/>
            <a:endCxn id="20" idx="0"/>
          </p:cNvCxnSpPr>
          <p:nvPr/>
        </p:nvCxnSpPr>
        <p:spPr>
          <a:xfrm>
            <a:off x="4840577" y="814573"/>
            <a:ext cx="4" cy="397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8200D1-408E-E95B-EB60-31261825364C}"/>
              </a:ext>
            </a:extLst>
          </p:cNvPr>
          <p:cNvSpPr txBox="1"/>
          <p:nvPr/>
        </p:nvSpPr>
        <p:spPr>
          <a:xfrm>
            <a:off x="6977027" y="1267671"/>
            <a:ext cx="460382" cy="369332"/>
          </a:xfrm>
          <a:prstGeom prst="rect">
            <a:avLst/>
          </a:prstGeom>
          <a:noFill/>
        </p:spPr>
        <p:txBody>
          <a:bodyPr wrap="none" rtlCol="0">
            <a:spAutoFit/>
          </a:bodyPr>
          <a:lstStyle/>
          <a:p>
            <a:r>
              <a:rPr lang="en-US" b="1" dirty="0"/>
              <a:t>No</a:t>
            </a:r>
            <a:endParaRPr lang="en-SG" b="1" dirty="0"/>
          </a:p>
        </p:txBody>
      </p:sp>
      <p:sp>
        <p:nvSpPr>
          <p:cNvPr id="121" name="TextBox 120">
            <a:extLst>
              <a:ext uri="{FF2B5EF4-FFF2-40B4-BE49-F238E27FC236}">
                <a16:creationId xmlns:a16="http://schemas.microsoft.com/office/drawing/2014/main" id="{3A7DDB19-3EF5-E005-C8C3-9DD4BC4F8EA5}"/>
              </a:ext>
            </a:extLst>
          </p:cNvPr>
          <p:cNvSpPr txBox="1"/>
          <p:nvPr/>
        </p:nvSpPr>
        <p:spPr>
          <a:xfrm>
            <a:off x="7104999" y="4010605"/>
            <a:ext cx="460382" cy="369332"/>
          </a:xfrm>
          <a:prstGeom prst="rect">
            <a:avLst/>
          </a:prstGeom>
          <a:noFill/>
        </p:spPr>
        <p:txBody>
          <a:bodyPr wrap="none" rtlCol="0">
            <a:spAutoFit/>
          </a:bodyPr>
          <a:lstStyle/>
          <a:p>
            <a:r>
              <a:rPr lang="en-US" b="1" dirty="0"/>
              <a:t>No</a:t>
            </a:r>
            <a:endParaRPr lang="en-SG" b="1" dirty="0"/>
          </a:p>
        </p:txBody>
      </p:sp>
      <p:sp>
        <p:nvSpPr>
          <p:cNvPr id="122" name="TextBox 121">
            <a:extLst>
              <a:ext uri="{FF2B5EF4-FFF2-40B4-BE49-F238E27FC236}">
                <a16:creationId xmlns:a16="http://schemas.microsoft.com/office/drawing/2014/main" id="{A1AB05C4-0F76-D0A4-9BDC-CEACD4DA4F09}"/>
              </a:ext>
            </a:extLst>
          </p:cNvPr>
          <p:cNvSpPr txBox="1"/>
          <p:nvPr/>
        </p:nvSpPr>
        <p:spPr>
          <a:xfrm>
            <a:off x="1661546" y="2536803"/>
            <a:ext cx="460382" cy="369332"/>
          </a:xfrm>
          <a:prstGeom prst="rect">
            <a:avLst/>
          </a:prstGeom>
          <a:noFill/>
        </p:spPr>
        <p:txBody>
          <a:bodyPr wrap="none" rtlCol="0">
            <a:spAutoFit/>
          </a:bodyPr>
          <a:lstStyle/>
          <a:p>
            <a:r>
              <a:rPr lang="en-US" b="1" dirty="0"/>
              <a:t>No</a:t>
            </a:r>
            <a:endParaRPr lang="en-SG" b="1" dirty="0"/>
          </a:p>
        </p:txBody>
      </p:sp>
      <p:sp>
        <p:nvSpPr>
          <p:cNvPr id="124" name="TextBox 123">
            <a:extLst>
              <a:ext uri="{FF2B5EF4-FFF2-40B4-BE49-F238E27FC236}">
                <a16:creationId xmlns:a16="http://schemas.microsoft.com/office/drawing/2014/main" id="{7EB2E07E-FB78-8AFB-BB9C-3365380A9F30}"/>
              </a:ext>
            </a:extLst>
          </p:cNvPr>
          <p:cNvSpPr txBox="1"/>
          <p:nvPr/>
        </p:nvSpPr>
        <p:spPr>
          <a:xfrm>
            <a:off x="4848271" y="2072767"/>
            <a:ext cx="493212" cy="369332"/>
          </a:xfrm>
          <a:prstGeom prst="rect">
            <a:avLst/>
          </a:prstGeom>
          <a:noFill/>
        </p:spPr>
        <p:txBody>
          <a:bodyPr wrap="none" rtlCol="0">
            <a:spAutoFit/>
          </a:bodyPr>
          <a:lstStyle/>
          <a:p>
            <a:r>
              <a:rPr lang="en-US" b="1" dirty="0"/>
              <a:t>Yes</a:t>
            </a:r>
            <a:endParaRPr lang="en-SG" b="1" dirty="0"/>
          </a:p>
        </p:txBody>
      </p:sp>
      <p:sp>
        <p:nvSpPr>
          <p:cNvPr id="125" name="TextBox 124">
            <a:extLst>
              <a:ext uri="{FF2B5EF4-FFF2-40B4-BE49-F238E27FC236}">
                <a16:creationId xmlns:a16="http://schemas.microsoft.com/office/drawing/2014/main" id="{E1BCFAF6-3461-9BF7-17F0-93029C06EF67}"/>
              </a:ext>
            </a:extLst>
          </p:cNvPr>
          <p:cNvSpPr txBox="1"/>
          <p:nvPr/>
        </p:nvSpPr>
        <p:spPr>
          <a:xfrm>
            <a:off x="4848271" y="3485364"/>
            <a:ext cx="493212" cy="369332"/>
          </a:xfrm>
          <a:prstGeom prst="rect">
            <a:avLst/>
          </a:prstGeom>
          <a:noFill/>
        </p:spPr>
        <p:txBody>
          <a:bodyPr wrap="none" rtlCol="0">
            <a:spAutoFit/>
          </a:bodyPr>
          <a:lstStyle/>
          <a:p>
            <a:r>
              <a:rPr lang="en-US" b="1" dirty="0"/>
              <a:t>Yes</a:t>
            </a:r>
            <a:endParaRPr lang="en-SG" b="1" dirty="0"/>
          </a:p>
        </p:txBody>
      </p:sp>
      <p:sp>
        <p:nvSpPr>
          <p:cNvPr id="126" name="TextBox 125">
            <a:extLst>
              <a:ext uri="{FF2B5EF4-FFF2-40B4-BE49-F238E27FC236}">
                <a16:creationId xmlns:a16="http://schemas.microsoft.com/office/drawing/2014/main" id="{C62EB01F-9A5C-1D59-4259-4220FA31E427}"/>
              </a:ext>
            </a:extLst>
          </p:cNvPr>
          <p:cNvSpPr txBox="1"/>
          <p:nvPr/>
        </p:nvSpPr>
        <p:spPr>
          <a:xfrm>
            <a:off x="4809033" y="5007920"/>
            <a:ext cx="493212" cy="369332"/>
          </a:xfrm>
          <a:prstGeom prst="rect">
            <a:avLst/>
          </a:prstGeom>
          <a:noFill/>
        </p:spPr>
        <p:txBody>
          <a:bodyPr wrap="none" rtlCol="0">
            <a:spAutoFit/>
          </a:bodyPr>
          <a:lstStyle/>
          <a:p>
            <a:r>
              <a:rPr lang="en-US" b="1" dirty="0"/>
              <a:t>Yes</a:t>
            </a:r>
            <a:endParaRPr lang="en-SG" b="1" dirty="0"/>
          </a:p>
        </p:txBody>
      </p:sp>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28673"/>
          </a:xfrm>
          <a:prstGeom prst="rect">
            <a:avLst/>
          </a:prstGeom>
          <a:noFill/>
        </p:spPr>
        <p:txBody>
          <a:bodyPr wrap="square" lIns="0" tIns="0" rIns="0" bIns="0" rtlCol="0" anchor="t">
            <a:spAutoFit/>
          </a:bodyPr>
          <a:lstStyle/>
          <a:p>
            <a:pPr algn="just">
              <a:lnSpc>
                <a:spcPts val="3600"/>
              </a:lnSpc>
            </a:pPr>
            <a:r>
              <a:rPr lang="en-US" sz="16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introduces children to different types of vehicles while testing their ability to identify them.</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(Define Problem) My problem statement is to design a game that challenges kids to quickly recognize and name various vehicles. The aim is to combine entertainment with educational elements to enhance children's knowledge and responsiveness.</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(Ideate Approach) To address this challenge, I ideated a concept where vibrant images of vehicles would appear randomly on the screen. The players' task is to identify each vehicle promptly, fostering rapid cognitive processing and visual recognition. Adding an element of excitement, the game includes a scoring system that rewards accuracy and speed.</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(Create Solution) Leveraging the Pygame library, I implemented the solution, incorporating a dynamic spawning mechanism for vehicle images and an interactive user interface. Correct identifications earn points, and a timer adds a sense of urgency to the game. Players progress to the next level by identifying a specific number of vehicles within the given time or achieving a high score. The game also features a defined game over condition to provide feedback and encourage </a:t>
            </a:r>
            <a:r>
              <a:rPr lang="en-US" sz="1600" dirty="0" err="1">
                <a:solidFill>
                  <a:srgbClr val="545454"/>
                </a:solidFill>
                <a:latin typeface="Poppins Light"/>
              </a:rPr>
              <a:t>replayability</a:t>
            </a:r>
            <a:r>
              <a:rPr lang="en-US" sz="1600" dirty="0">
                <a:solidFill>
                  <a:srgbClr val="545454"/>
                </a:solidFill>
                <a:latin typeface="Poppins Light"/>
              </a:rPr>
              <a:t>.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to test kids' reactions in identifying vehicles.</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various vehicles appear on the screen, and the player needs to select the correct one promptly. Leverage Pygame for graphical elements and user input handling.</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comprises a main game loop with randomized vehicle appearances. Players gain points for correctly identifying vehicles within a time constraint. Introduce different levels with increasing complexity by adding more diverse vehicles.</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799" y="4952373"/>
            <a:ext cx="3810000" cy="2096127"/>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Gameplay</a:t>
            </a:r>
          </a:p>
        </p:txBody>
      </p:sp>
      <p:sp>
        <p:nvSpPr>
          <p:cNvPr id="11" name="Rectangle 10">
            <a:extLst>
              <a:ext uri="{FF2B5EF4-FFF2-40B4-BE49-F238E27FC236}">
                <a16:creationId xmlns:a16="http://schemas.microsoft.com/office/drawing/2014/main" id="{4EF13C55-B218-0176-807D-B6EF6D1DAABB}"/>
              </a:ext>
            </a:extLst>
          </p:cNvPr>
          <p:cNvSpPr/>
          <p:nvPr/>
        </p:nvSpPr>
        <p:spPr>
          <a:xfrm>
            <a:off x="10972799" y="3610441"/>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flipH="1">
            <a:off x="12877799" y="3208246"/>
            <a:ext cx="1" cy="402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p:cNvCxnSpPr>
          <p:nvPr/>
        </p:nvCxnSpPr>
        <p:spPr>
          <a:xfrm>
            <a:off x="12877799" y="4448641"/>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799" y="7048500"/>
            <a:ext cx="1" cy="486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10965" y="3239024"/>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9533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7" name="Group 26">
            <a:extLst>
              <a:ext uri="{FF2B5EF4-FFF2-40B4-BE49-F238E27FC236}">
                <a16:creationId xmlns:a16="http://schemas.microsoft.com/office/drawing/2014/main" id="{4BDFD509-4B57-F4E5-4B2C-1E20AFA73AAE}"/>
              </a:ext>
            </a:extLst>
          </p:cNvPr>
          <p:cNvGrpSpPr/>
          <p:nvPr/>
        </p:nvGrpSpPr>
        <p:grpSpPr>
          <a:xfrm>
            <a:off x="6186572"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pic>
        <p:nvPicPr>
          <p:cNvPr id="9" name="Picture 8">
            <a:extLst>
              <a:ext uri="{FF2B5EF4-FFF2-40B4-BE49-F238E27FC236}">
                <a16:creationId xmlns:a16="http://schemas.microsoft.com/office/drawing/2014/main" id="{B69AE920-BF52-8DE0-FEEA-C566796544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553570" y="5331719"/>
            <a:ext cx="3095537" cy="1741240"/>
          </a:xfrm>
          <a:prstGeom prst="rect">
            <a:avLst/>
          </a:prstGeom>
        </p:spPr>
      </p:pic>
      <p:sp>
        <p:nvSpPr>
          <p:cNvPr id="11" name="Rectangle 10">
            <a:extLst>
              <a:ext uri="{FF2B5EF4-FFF2-40B4-BE49-F238E27FC236}">
                <a16:creationId xmlns:a16="http://schemas.microsoft.com/office/drawing/2014/main" id="{C68497AB-88AE-7B95-220D-8136F7A7F81B}"/>
              </a:ext>
            </a:extLst>
          </p:cNvPr>
          <p:cNvSpPr/>
          <p:nvPr/>
        </p:nvSpPr>
        <p:spPr>
          <a:xfrm>
            <a:off x="7010400" y="4433550"/>
            <a:ext cx="41148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Is this a bus?</a:t>
            </a:r>
            <a:endParaRPr lang="en-SG" b="1" dirty="0">
              <a:solidFill>
                <a:schemeClr val="tx1"/>
              </a:solidFill>
            </a:endParaRPr>
          </a:p>
        </p:txBody>
      </p:sp>
      <p:sp>
        <p:nvSpPr>
          <p:cNvPr id="12" name="Rectangle 11">
            <a:extLst>
              <a:ext uri="{FF2B5EF4-FFF2-40B4-BE49-F238E27FC236}">
                <a16:creationId xmlns:a16="http://schemas.microsoft.com/office/drawing/2014/main" id="{69E50B90-DFD3-DF52-EB43-91DC5B7A2CF6}"/>
              </a:ext>
            </a:extLst>
          </p:cNvPr>
          <p:cNvSpPr/>
          <p:nvPr/>
        </p:nvSpPr>
        <p:spPr>
          <a:xfrm>
            <a:off x="6610506" y="3356700"/>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Score: 0 </a:t>
            </a:r>
            <a:endParaRPr lang="en-SG" b="1" dirty="0">
              <a:solidFill>
                <a:schemeClr val="tx1"/>
              </a:solidFill>
            </a:endParaRPr>
          </a:p>
        </p:txBody>
      </p:sp>
      <p:sp>
        <p:nvSpPr>
          <p:cNvPr id="13" name="Rectangle 12">
            <a:extLst>
              <a:ext uri="{FF2B5EF4-FFF2-40B4-BE49-F238E27FC236}">
                <a16:creationId xmlns:a16="http://schemas.microsoft.com/office/drawing/2014/main" id="{B135076C-6A1A-3D5A-EB39-1D83DC47CC77}"/>
              </a:ext>
            </a:extLst>
          </p:cNvPr>
          <p:cNvSpPr/>
          <p:nvPr/>
        </p:nvSpPr>
        <p:spPr>
          <a:xfrm>
            <a:off x="10210800" y="3314700"/>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Time: 100</a:t>
            </a:r>
            <a:endParaRPr lang="en-SG" b="1" dirty="0">
              <a:solidFill>
                <a:schemeClr val="tx1"/>
              </a:solidFill>
            </a:endParaRPr>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6212</TotalTime>
  <Words>915</Words>
  <Application>Microsoft Office PowerPoint</Application>
  <PresentationFormat>Custom</PresentationFormat>
  <Paragraphs>142</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Poppins Light</vt:lpstr>
      <vt:lpstr>Calibri</vt:lpstr>
      <vt:lpstr>TAN Mon Cheri</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149</cp:revision>
  <dcterms:created xsi:type="dcterms:W3CDTF">2006-08-16T00:00:00Z</dcterms:created>
  <dcterms:modified xsi:type="dcterms:W3CDTF">2024-01-27T04:28:55Z</dcterms:modified>
  <dc:identifier>DAFtSDSfkBM</dc:identifier>
</cp:coreProperties>
</file>